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6" r:id="rId10"/>
    <p:sldId id="262" r:id="rId11"/>
    <p:sldId id="268" r:id="rId12"/>
    <p:sldId id="267" r:id="rId13"/>
    <p:sldId id="263" r:id="rId14"/>
    <p:sldId id="264" r:id="rId15"/>
    <p:sldId id="265" r:id="rId16"/>
  </p:sldIdLst>
  <p:sldSz cx="9144000" cy="5143500" type="screen16x9"/>
  <p:notesSz cx="6858000" cy="9144000"/>
  <p:embeddedFontLst>
    <p:embeddedFont>
      <p:font typeface="Roboto Medium" panose="020B0604020202020204" charset="0"/>
      <p:regular r:id="rId18"/>
      <p:bold r:id="rId19"/>
      <p:italic r:id="rId20"/>
      <p:boldItalic r:id="rId21"/>
    </p:embeddedFont>
    <p:embeddedFont>
      <p:font typeface="Roboto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C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66FD74-17A7-48F8-BEC7-A20ADA6B3CBD}">
  <a:tblStyle styleId="{7F66FD74-17A7-48F8-BEC7-A20ADA6B3C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88" autoAdjust="0"/>
  </p:normalViewPr>
  <p:slideViewPr>
    <p:cSldViewPr snapToGrid="0">
      <p:cViewPr varScale="1">
        <p:scale>
          <a:sx n="203" d="100"/>
          <a:sy n="203" d="100"/>
        </p:scale>
        <p:origin x="516" y="180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601922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8210400" cy="1495325"/>
        </p:xfrm>
        <a:graphic>
          <a:graphicData uri="http://schemas.openxmlformats.org/drawingml/2006/table">
            <a:tbl>
              <a:tblPr>
                <a:noFill/>
                <a:tableStyleId>{7F66FD74-17A7-48F8-BEC7-A20ADA6B3CBD}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6" r:id="rId4"/>
    <p:sldLayoutId id="2147483667" r:id="rId5"/>
    <p:sldLayoutId id="2147483669" r:id="rId6"/>
    <p:sldLayoutId id="2147483670" r:id="rId7"/>
    <p:sldLayoutId id="214748367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8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8"/>
          <p:cNvSpPr txBox="1"/>
          <p:nvPr/>
        </p:nvSpPr>
        <p:spPr>
          <a:xfrm>
            <a:off x="433125" y="677293"/>
            <a:ext cx="758430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Разработка торгового робота для фондового рынка на основе использования технического анализа и машинного обучения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8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8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 smtClean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ML Finance 2024-10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9" name="Google Shape;18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5008" y="330724"/>
            <a:ext cx="8576142" cy="601964"/>
          </a:xfrm>
        </p:spPr>
        <p:txBody>
          <a:bodyPr/>
          <a:lstStyle/>
          <a:p>
            <a:r>
              <a:rPr lang="ru-RU" dirty="0" smtClean="0"/>
              <a:t>Подходы к улучшению алгоритма стратегии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4454" y="920501"/>
            <a:ext cx="8393514" cy="3416400"/>
          </a:xfrm>
        </p:spPr>
        <p:txBody>
          <a:bodyPr/>
          <a:lstStyle/>
          <a:p>
            <a:r>
              <a:rPr lang="ru-RU" b="1" dirty="0" smtClean="0"/>
              <a:t>Включение </a:t>
            </a:r>
            <a:r>
              <a:rPr lang="ru-RU" b="1" dirty="0"/>
              <a:t>в обработку </a:t>
            </a:r>
            <a:r>
              <a:rPr lang="ru-RU" b="1" dirty="0" smtClean="0"/>
              <a:t>одновременно данных от нескольких инструментов, что позволит учесть </a:t>
            </a:r>
            <a:r>
              <a:rPr lang="ru-RU" b="1" dirty="0" err="1" smtClean="0"/>
              <a:t>переток</a:t>
            </a:r>
            <a:r>
              <a:rPr lang="ru-RU" b="1" dirty="0" smtClean="0"/>
              <a:t> средств на рынке из одних активов в другие;</a:t>
            </a:r>
          </a:p>
          <a:p>
            <a:r>
              <a:rPr lang="ru-RU" b="1" dirty="0" smtClean="0"/>
              <a:t>Увеличение эффективности работы методов нормировки входных данных, что позволит более точно распознавать паттерны технического анализа и другие устойчивые сигнальные конструкции, действующие на рынке, которые дают высокую вероятность определённого исхода;</a:t>
            </a:r>
          </a:p>
          <a:p>
            <a:r>
              <a:rPr lang="ru-RU" b="1" dirty="0" smtClean="0"/>
              <a:t>Подключение в работу дополнительно логического анализа, когда все факторы переводятся в двоичный вид и для принятия решения используется МДНФ </a:t>
            </a:r>
            <a:r>
              <a:rPr lang="ru-RU" b="1" dirty="0"/>
              <a:t>(минимальная дизъюнктивная нормальная форма).</a:t>
            </a:r>
            <a:endParaRPr lang="ru-RU" b="1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508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83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51" name="Google Shape;251;p55"/>
          <p:cNvGraphicFramePr/>
          <p:nvPr>
            <p:extLst>
              <p:ext uri="{D42A27DB-BD31-4B8C-83A1-F6EECF244321}">
                <p14:modId xmlns:p14="http://schemas.microsoft.com/office/powerpoint/2010/main" val="3520962124"/>
              </p:ext>
            </p:extLst>
          </p:nvPr>
        </p:nvGraphicFramePr>
        <p:xfrm>
          <a:off x="391668" y="919825"/>
          <a:ext cx="8417052" cy="4038480"/>
        </p:xfrm>
        <a:graphic>
          <a:graphicData uri="http://schemas.openxmlformats.org/drawingml/2006/table">
            <a:tbl>
              <a:tblPr>
                <a:noFill/>
                <a:tableStyleId>{7F66FD74-17A7-48F8-BEC7-A20ADA6B3CBD}</a:tableStyleId>
              </a:tblPr>
              <a:tblGrid>
                <a:gridCol w="569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7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73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Стратегия с</a:t>
                      </a:r>
                      <a:r>
                        <a:rPr lang="ru-RU" sz="1600" b="1" baseline="0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ансамблевым подходом к использованию </a:t>
                      </a:r>
                      <a:r>
                        <a:rPr lang="en-US" sz="1600" b="1" baseline="0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ML </a:t>
                      </a:r>
                      <a:r>
                        <a:rPr lang="ru-RU" sz="1600" b="1" baseline="0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алгоритмов показывает не самую лучшую эффективность </a:t>
                      </a:r>
                      <a:r>
                        <a:rPr lang="ru-RU" sz="1600" b="1" baseline="0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работы (при определённых доступных ресурсах). </a:t>
                      </a:r>
                      <a:r>
                        <a:rPr lang="ru-RU" sz="1600" b="1" baseline="0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При этом, её достаточно </a:t>
                      </a:r>
                      <a:r>
                        <a:rPr lang="ru-RU" sz="1600" b="1" baseline="0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сложно правильно </a:t>
                      </a:r>
                      <a:r>
                        <a:rPr lang="ru-RU" sz="1600" b="1" baseline="0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обучить, т. к. она требует </a:t>
                      </a:r>
                      <a:r>
                        <a:rPr lang="ru-RU" sz="1600" b="1" baseline="0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относительно </a:t>
                      </a:r>
                      <a:r>
                        <a:rPr lang="ru-RU" sz="1600" b="1" baseline="0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больших вычислительных </a:t>
                      </a:r>
                      <a:r>
                        <a:rPr lang="ru-RU" sz="1600" b="1" baseline="0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затрат и времени.</a:t>
                      </a:r>
                      <a:endParaRPr sz="1600" b="1" dirty="0">
                        <a:solidFill>
                          <a:srgbClr val="7030A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82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Новая вероятностная стратегия показывает </a:t>
                      </a:r>
                      <a:r>
                        <a:rPr lang="ru-RU" sz="1600" b="1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удовлетворительные </a:t>
                      </a:r>
                      <a:r>
                        <a:rPr lang="ru-RU" sz="1600" b="1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результаты, но при этом значительно легче в </a:t>
                      </a:r>
                      <a:r>
                        <a:rPr lang="ru-RU" sz="1600" b="1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обучении,</a:t>
                      </a:r>
                      <a:r>
                        <a:rPr lang="ru-RU" sz="1600" b="1" baseline="0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вследствие чего </a:t>
                      </a:r>
                      <a:r>
                        <a:rPr lang="ru-RU" sz="1600" b="1" baseline="0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она экономически более выгодна в эксплуатации.</a:t>
                      </a:r>
                      <a:endParaRPr sz="1600" b="1" dirty="0">
                        <a:solidFill>
                          <a:srgbClr val="7030A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73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 smtClean="0">
                          <a:solidFill>
                            <a:srgbClr val="700C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Вероятностную стратегию значительно проще масштабировать на </a:t>
                      </a:r>
                      <a:r>
                        <a:rPr lang="ru-RU" sz="1600" b="1" dirty="0" smtClean="0">
                          <a:solidFill>
                            <a:srgbClr val="700C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совместную обработку множества рыночных инструментов,</a:t>
                      </a:r>
                      <a:r>
                        <a:rPr lang="ru-RU" sz="1600" b="1" baseline="0" dirty="0" smtClean="0">
                          <a:solidFill>
                            <a:srgbClr val="700C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b="1" baseline="0" dirty="0" smtClean="0">
                          <a:solidFill>
                            <a:srgbClr val="700C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что повышает её потенциал для эффективного использования и учёта одновременно</a:t>
                      </a:r>
                      <a:r>
                        <a:rPr lang="en-US" sz="1600" b="1" baseline="0" dirty="0" smtClean="0">
                          <a:solidFill>
                            <a:srgbClr val="700C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b="1" baseline="0" dirty="0" smtClean="0">
                          <a:solidFill>
                            <a:srgbClr val="700C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всех факторов, действующих на рынке.</a:t>
                      </a:r>
                      <a:endParaRPr sz="1600" b="1" dirty="0">
                        <a:solidFill>
                          <a:srgbClr val="700CA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1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6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56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56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56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6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7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74" name="Google Shape;27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9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95" name="Google Shape;1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lvl="0">
              <a:buSzPts val="1100"/>
            </a:pPr>
            <a:r>
              <a:rPr lang="ru" sz="3000" dirty="0"/>
              <a:t>Тема: </a:t>
            </a:r>
            <a:r>
              <a:rPr lang="ru-RU" sz="3000" dirty="0"/>
              <a:t>Разработка торгового робота для фондового рынка на основе использования технического анализа и машинного обучения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50"/>
          <p:cNvSpPr txBox="1"/>
          <p:nvPr/>
        </p:nvSpPr>
        <p:spPr>
          <a:xfrm>
            <a:off x="625923" y="3866497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Сергей Лобанов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50"/>
          <p:cNvSpPr txBox="1"/>
          <p:nvPr/>
        </p:nvSpPr>
        <p:spPr>
          <a:xfrm>
            <a:off x="625923" y="4227561"/>
            <a:ext cx="3610797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Ведущий </a:t>
            </a:r>
            <a:r>
              <a:rPr lang="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программист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в </a:t>
            </a:r>
            <a:r>
              <a:rPr lang="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инвестиционной компании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Google Shape;83;p1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56" y="2604605"/>
            <a:ext cx="1063150" cy="1103584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1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257978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 защиты</a:t>
            </a:r>
            <a:endParaRPr dirty="0"/>
          </a:p>
        </p:txBody>
      </p:sp>
      <p:sp>
        <p:nvSpPr>
          <p:cNvPr id="210" name="Google Shape;210;p51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51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51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Схема вероятностной </a:t>
            </a:r>
            <a:r>
              <a:rPr lang="ru-RU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стратегии</a:t>
            </a:r>
            <a:endParaRPr lang="ru-RU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51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lvl="0"/>
            <a:r>
              <a:rPr lang="ru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4" name="Google Shape;214;p51"/>
          <p:cNvCxnSpPr>
            <a:stCxn id="210" idx="1"/>
            <a:endCxn id="211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51"/>
          <p:cNvCxnSpPr>
            <a:stCxn id="211" idx="1"/>
            <a:endCxn id="212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51"/>
          <p:cNvCxnSpPr>
            <a:stCxn id="212" idx="1"/>
            <a:endCxn id="213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51"/>
          <p:cNvCxnSpPr/>
          <p:nvPr/>
        </p:nvCxnSpPr>
        <p:spPr>
          <a:xfrm rot="10800000" flipV="1">
            <a:off x="1125425" y="3990258"/>
            <a:ext cx="12700" cy="555933"/>
          </a:xfrm>
          <a:prstGeom prst="bentConnector3">
            <a:avLst>
              <a:gd name="adj1" fmla="val 19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8" name="Google Shape;218;p51"/>
          <p:cNvSpPr/>
          <p:nvPr/>
        </p:nvSpPr>
        <p:spPr>
          <a:xfrm>
            <a:off x="1138125" y="4358091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-RU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 lang="ru-RU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13;p51"/>
          <p:cNvSpPr/>
          <p:nvPr/>
        </p:nvSpPr>
        <p:spPr>
          <a:xfrm>
            <a:off x="1150825" y="3802158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lvl="0"/>
            <a:r>
              <a:rPr lang="ru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Подходы к улучшению стратегии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217;p51"/>
          <p:cNvCxnSpPr/>
          <p:nvPr/>
        </p:nvCxnSpPr>
        <p:spPr>
          <a:xfrm rot="10800000" flipV="1">
            <a:off x="1125425" y="3434376"/>
            <a:ext cx="12700" cy="555933"/>
          </a:xfrm>
          <a:prstGeom prst="bentConnector3">
            <a:avLst>
              <a:gd name="adj1" fmla="val 19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2"/>
          <p:cNvSpPr txBox="1"/>
          <p:nvPr/>
        </p:nvSpPr>
        <p:spPr>
          <a:xfrm>
            <a:off x="560500" y="324881"/>
            <a:ext cx="7053404" cy="56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24" name="Google Shape;224;p52"/>
          <p:cNvGraphicFramePr/>
          <p:nvPr>
            <p:extLst>
              <p:ext uri="{D42A27DB-BD31-4B8C-83A1-F6EECF244321}">
                <p14:modId xmlns:p14="http://schemas.microsoft.com/office/powerpoint/2010/main" val="2103610240"/>
              </p:ext>
            </p:extLst>
          </p:nvPr>
        </p:nvGraphicFramePr>
        <p:xfrm>
          <a:off x="513588" y="1027796"/>
          <a:ext cx="7239000" cy="3665743"/>
        </p:xfrm>
        <a:graphic>
          <a:graphicData uri="http://schemas.openxmlformats.org/drawingml/2006/table">
            <a:tbl>
              <a:tblPr>
                <a:noFill/>
                <a:tableStyleId>{7F66FD74-17A7-48F8-BEC7-A20ADA6B3CBD}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074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</a:t>
                      </a: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торговую </a:t>
                      </a:r>
                      <a:r>
                        <a:rPr lang="ru-RU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стратегию методами технического анализа на основе ансамбля из различных </a:t>
                      </a: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ML </a:t>
                      </a:r>
                      <a:r>
                        <a:rPr lang="ru-RU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моделей и комплексных исходных данных с использованием</a:t>
                      </a:r>
                      <a:r>
                        <a:rPr lang="ru-RU" b="1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технических индикаторов</a:t>
                      </a:r>
                      <a:r>
                        <a:rPr lang="ru-RU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lang="en-US" b="1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74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новую вероятностную</a:t>
                      </a: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b="1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стратегию торговли на фондовом рынке</a:t>
                      </a:r>
                      <a:r>
                        <a:rPr lang="en-US" b="1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b="1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основе более простых алгоритмов, которые не требуют значительных вычислительных затрат для своей настройки.</a:t>
                      </a:r>
                      <a:endParaRPr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74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ru-RU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Исследовать эффективность работы вероятностной стратегии, выявить её недостатки и наметить пути улучшения результатов </a:t>
                      </a:r>
                      <a:r>
                        <a:rPr lang="ru-RU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её </a:t>
                      </a:r>
                      <a:r>
                        <a:rPr lang="ru-RU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работы.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74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торговый робот </a:t>
                      </a:r>
                      <a:r>
                        <a:rPr lang="ru-RU" sz="1400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</a:t>
                      </a:r>
                      <a:r>
                        <a:rPr lang="ru-RU" sz="1400" b="1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подключения стратегии к брокеру и работе через него на </a:t>
                      </a:r>
                      <a:r>
                        <a:rPr lang="ru-RU" sz="1400" b="1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фондовом </a:t>
                      </a:r>
                      <a:r>
                        <a:rPr lang="ru-RU" sz="1400" b="1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рынке.</a:t>
                      </a:r>
                      <a:endParaRPr lang="en-US" sz="1400" b="1" dirty="0" smtClean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8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600" b="1" dirty="0" smtClean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105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37" name="Google Shape;237;p53"/>
          <p:cNvGraphicFramePr/>
          <p:nvPr>
            <p:extLst>
              <p:ext uri="{D42A27DB-BD31-4B8C-83A1-F6EECF244321}">
                <p14:modId xmlns:p14="http://schemas.microsoft.com/office/powerpoint/2010/main" val="2203437698"/>
              </p:ext>
            </p:extLst>
          </p:nvPr>
        </p:nvGraphicFramePr>
        <p:xfrm>
          <a:off x="562356" y="1080911"/>
          <a:ext cx="8190432" cy="2316330"/>
        </p:xfrm>
        <a:graphic>
          <a:graphicData uri="http://schemas.openxmlformats.org/drawingml/2006/table">
            <a:tbl>
              <a:tblPr>
                <a:noFill/>
                <a:tableStyleId>{7F66FD74-17A7-48F8-BEC7-A20ADA6B3CBD}</a:tableStyleId>
              </a:tblPr>
              <a:tblGrid>
                <a:gridCol w="553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6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Языки программирования: </a:t>
                      </a:r>
                      <a:r>
                        <a:rPr lang="en-US" sz="1600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</a:t>
                      </a:r>
                      <a:r>
                        <a:rPr lang="ru-RU" sz="1600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 </a:t>
                      </a:r>
                      <a:r>
                        <a:rPr lang="en-US" sz="1600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C#;</a:t>
                      </a:r>
                      <a:r>
                        <a:rPr lang="en-US" sz="1600" b="1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="1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Qlua</a:t>
                      </a:r>
                      <a:r>
                        <a:rPr lang="en-US" sz="1600" b="1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 </a:t>
                      </a:r>
                      <a:r>
                        <a:rPr lang="en-US" sz="1600" b="1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Qpile</a:t>
                      </a:r>
                      <a:r>
                        <a:rPr lang="en-US" sz="1600" b="1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 SQL;</a:t>
                      </a:r>
                      <a:endParaRPr sz="16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Базы</a:t>
                      </a:r>
                      <a:r>
                        <a:rPr lang="ru-RU" sz="1600" b="1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данных: </a:t>
                      </a:r>
                      <a:r>
                        <a:rPr lang="en-US" sz="1600" b="1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Microsoft SQL Server;</a:t>
                      </a:r>
                      <a:endParaRPr sz="16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Среды разработки: </a:t>
                      </a:r>
                      <a:r>
                        <a:rPr lang="en-US" sz="1600" b="1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JetBrains</a:t>
                      </a:r>
                      <a:r>
                        <a:rPr lang="en-US" sz="1600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="1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PyCharm</a:t>
                      </a:r>
                      <a:r>
                        <a:rPr lang="en-US" sz="1600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r>
                        <a:rPr lang="ru-RU" sz="1600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 </a:t>
                      </a:r>
                      <a:r>
                        <a:rPr lang="en-US" sz="1600" b="1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Colab</a:t>
                      </a:r>
                      <a:r>
                        <a:rPr lang="en-US" sz="1600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r>
                        <a:rPr lang="en-US" sz="1600" b="1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Microsoft Visual Studio;</a:t>
                      </a:r>
                      <a:endParaRPr sz="16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Источники данных: </a:t>
                      </a:r>
                      <a:r>
                        <a:rPr lang="en-US" sz="1600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Yahoo! Finance</a:t>
                      </a:r>
                      <a:r>
                        <a:rPr lang="ru-RU" sz="1600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 </a:t>
                      </a:r>
                      <a:r>
                        <a:rPr lang="en-US" sz="1600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MOEX ISS API; </a:t>
                      </a:r>
                      <a:r>
                        <a:rPr lang="en-US" sz="1600" b="1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Finam</a:t>
                      </a:r>
                      <a:r>
                        <a:rPr lang="ru-RU" sz="1600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Connection;</a:t>
                      </a:r>
                      <a:r>
                        <a:rPr lang="ru-RU" sz="1600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6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400" b="1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Торговый интерфейс к рынку: </a:t>
                      </a:r>
                      <a:r>
                        <a:rPr lang="en-US" sz="1600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QUIK;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559292"/>
          </a:xfrm>
        </p:spPr>
        <p:txBody>
          <a:bodyPr/>
          <a:lstStyle/>
          <a:p>
            <a:r>
              <a:rPr lang="ru-RU" dirty="0" smtClean="0"/>
              <a:t>Схема</a:t>
            </a:r>
            <a:r>
              <a:rPr lang="en-US" dirty="0" smtClean="0"/>
              <a:t> </a:t>
            </a:r>
            <a:r>
              <a:rPr lang="ru-RU" dirty="0" smtClean="0"/>
              <a:t>вероятностной стратегии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51" y="1253991"/>
            <a:ext cx="621846" cy="621846"/>
          </a:xfrm>
          <a:prstGeom prst="rect">
            <a:avLst/>
          </a:prstGeom>
        </p:spPr>
      </p:pic>
      <p:sp>
        <p:nvSpPr>
          <p:cNvPr id="4" name="Стрелка вправо 3"/>
          <p:cNvSpPr/>
          <p:nvPr/>
        </p:nvSpPr>
        <p:spPr>
          <a:xfrm>
            <a:off x="1165897" y="1343382"/>
            <a:ext cx="16912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001840" y="1128498"/>
            <a:ext cx="167963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000" dirty="0" smtClean="0"/>
              <a:t>Для каждого диапазона нахождение матрицы главных компонент</a:t>
            </a:r>
          </a:p>
        </p:txBody>
      </p:sp>
      <p:sp>
        <p:nvSpPr>
          <p:cNvPr id="6" name="Стрелка вправо 5"/>
          <p:cNvSpPr/>
          <p:nvPr/>
        </p:nvSpPr>
        <p:spPr>
          <a:xfrm>
            <a:off x="5681472" y="1322598"/>
            <a:ext cx="34538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335025" y="1128498"/>
            <a:ext cx="239145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smtClean="0"/>
              <a:t>1. </a:t>
            </a:r>
            <a:r>
              <a:rPr lang="ru-RU" sz="1000" dirty="0" smtClean="0"/>
              <a:t>Очистка исходных данных</a:t>
            </a:r>
            <a:endParaRPr lang="ru-RU" sz="1000" dirty="0"/>
          </a:p>
          <a:p>
            <a:r>
              <a:rPr lang="ru-RU" sz="1000" dirty="0" smtClean="0"/>
              <a:t>2. Формирование нормированной целевой переменной</a:t>
            </a:r>
            <a:r>
              <a:rPr lang="en-US" sz="1000" dirty="0" smtClean="0"/>
              <a:t> </a:t>
            </a:r>
            <a:r>
              <a:rPr lang="ru-RU" sz="1000" dirty="0" smtClean="0"/>
              <a:t>по нескольким диапазонам</a:t>
            </a:r>
            <a:endParaRPr lang="ru-RU" dirty="0"/>
          </a:p>
          <a:p>
            <a:endParaRPr lang="ru-RU" sz="1000" dirty="0" smtClean="0"/>
          </a:p>
        </p:txBody>
      </p:sp>
      <p:sp>
        <p:nvSpPr>
          <p:cNvPr id="8" name="Стрелка вправо 7"/>
          <p:cNvSpPr/>
          <p:nvPr/>
        </p:nvSpPr>
        <p:spPr>
          <a:xfrm>
            <a:off x="3726481" y="1322598"/>
            <a:ext cx="24799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392706" y="983984"/>
            <a:ext cx="1226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smtClean="0"/>
              <a:t>Входной тренд</a:t>
            </a:r>
          </a:p>
        </p:txBody>
      </p:sp>
      <p:sp>
        <p:nvSpPr>
          <p:cNvPr id="11" name="Стрелка вправо 10"/>
          <p:cNvSpPr/>
          <p:nvPr/>
        </p:nvSpPr>
        <p:spPr>
          <a:xfrm>
            <a:off x="8124154" y="1302483"/>
            <a:ext cx="26697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Соединительная линия уступом 11"/>
          <p:cNvCxnSpPr/>
          <p:nvPr/>
        </p:nvCxnSpPr>
        <p:spPr>
          <a:xfrm rot="10800000" flipV="1">
            <a:off x="612486" y="1544800"/>
            <a:ext cx="7787802" cy="666697"/>
          </a:xfrm>
          <a:prstGeom prst="bentConnector3">
            <a:avLst>
              <a:gd name="adj1" fmla="val -3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Скругленный прямоугольник 12"/>
          <p:cNvSpPr/>
          <p:nvPr/>
        </p:nvSpPr>
        <p:spPr>
          <a:xfrm>
            <a:off x="1084971" y="2412848"/>
            <a:ext cx="319442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000" dirty="0"/>
              <a:t>Формирование набора разделяющих </a:t>
            </a:r>
            <a:r>
              <a:rPr lang="ru-RU" sz="1000" dirty="0" smtClean="0"/>
              <a:t>плоскостей по взаимному разграничению между диапазонами</a:t>
            </a:r>
            <a:endParaRPr lang="ru-RU" sz="1000" dirty="0"/>
          </a:p>
        </p:txBody>
      </p:sp>
      <p:sp>
        <p:nvSpPr>
          <p:cNvPr id="14" name="Стрелка вправо 13"/>
          <p:cNvSpPr/>
          <p:nvPr/>
        </p:nvSpPr>
        <p:spPr>
          <a:xfrm>
            <a:off x="624981" y="2627732"/>
            <a:ext cx="47248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618732" y="2211498"/>
            <a:ext cx="6249" cy="799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Скругленный прямоугольник 15"/>
          <p:cNvSpPr/>
          <p:nvPr/>
        </p:nvSpPr>
        <p:spPr>
          <a:xfrm>
            <a:off x="6071616" y="1107095"/>
            <a:ext cx="205253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000" dirty="0" smtClean="0"/>
              <a:t>Пересчёт</a:t>
            </a:r>
            <a:r>
              <a:rPr lang="en-US" sz="1000" dirty="0" smtClean="0"/>
              <a:t> </a:t>
            </a:r>
            <a:r>
              <a:rPr lang="ru-RU" sz="1000" dirty="0" smtClean="0"/>
              <a:t>ортогональной матрицей диапазонов входного набора с отбрасыванием незначащих компонент</a:t>
            </a:r>
            <a:endParaRPr lang="ru-RU" sz="1000" dirty="0"/>
          </a:p>
        </p:txBody>
      </p:sp>
      <p:sp>
        <p:nvSpPr>
          <p:cNvPr id="17" name="Стрелка вправо 16"/>
          <p:cNvSpPr/>
          <p:nvPr/>
        </p:nvSpPr>
        <p:spPr>
          <a:xfrm>
            <a:off x="7761964" y="2611674"/>
            <a:ext cx="22871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4279392" y="2627732"/>
            <a:ext cx="26833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4547728" y="2412848"/>
            <a:ext cx="3214236" cy="900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dirty="0" smtClean="0"/>
              <a:t>Для каждого из диапазона формирование функций плотности вероятностей для каждой разделяющей плоскости на основе элементов из этого диапазона</a:t>
            </a:r>
            <a:endParaRPr lang="ru-RU" sz="1000" dirty="0"/>
          </a:p>
        </p:txBody>
      </p:sp>
      <p:sp>
        <p:nvSpPr>
          <p:cNvPr id="20" name="Стрелка вправо 19"/>
          <p:cNvSpPr/>
          <p:nvPr/>
        </p:nvSpPr>
        <p:spPr>
          <a:xfrm>
            <a:off x="624980" y="3987962"/>
            <a:ext cx="45998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>
            <a:off x="4279392" y="3952506"/>
            <a:ext cx="26833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4547728" y="3748850"/>
            <a:ext cx="3153971" cy="891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dirty="0" smtClean="0"/>
              <a:t>Формирование вероятностей повышения или понижения тренда как суммы вероятностей принадлежности к диапазонам выше или ниже нуля целевой переменной соответственно </a:t>
            </a:r>
            <a:endParaRPr lang="ru-RU" sz="1000" dirty="0"/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1084971" y="3773078"/>
            <a:ext cx="319442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dirty="0" smtClean="0"/>
              <a:t>Перерасчёт полного набора компонент через функции плотностей вероятностей в вероятности принадлежности к каждому из диапазонов </a:t>
            </a:r>
            <a:endParaRPr lang="ru-RU" sz="1000" dirty="0"/>
          </a:p>
        </p:txBody>
      </p:sp>
      <p:sp>
        <p:nvSpPr>
          <p:cNvPr id="27" name="Стрелка вправо 26"/>
          <p:cNvSpPr/>
          <p:nvPr/>
        </p:nvSpPr>
        <p:spPr>
          <a:xfrm>
            <a:off x="7701699" y="3952506"/>
            <a:ext cx="26014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7666337" y="3641203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Результат</a:t>
            </a:r>
            <a:endParaRPr lang="ru-RU" sz="1200" dirty="0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848" y="3883899"/>
            <a:ext cx="621846" cy="621846"/>
          </a:xfrm>
          <a:prstGeom prst="rect">
            <a:avLst/>
          </a:prstGeom>
        </p:spPr>
      </p:pic>
      <p:cxnSp>
        <p:nvCxnSpPr>
          <p:cNvPr id="31" name="Соединительная линия уступом 30"/>
          <p:cNvCxnSpPr>
            <a:stCxn id="17" idx="3"/>
          </p:cNvCxnSpPr>
          <p:nvPr/>
        </p:nvCxnSpPr>
        <p:spPr>
          <a:xfrm flipH="1">
            <a:off x="602561" y="2853990"/>
            <a:ext cx="7388122" cy="725560"/>
          </a:xfrm>
          <a:prstGeom prst="bentConnector3">
            <a:avLst>
              <a:gd name="adj1" fmla="val -30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602561" y="3579550"/>
            <a:ext cx="7991" cy="756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98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/>
          <p:cNvSpPr txBox="1">
            <a:spLocks noGrp="1"/>
          </p:cNvSpPr>
          <p:nvPr>
            <p:ph type="title"/>
          </p:nvPr>
        </p:nvSpPr>
        <p:spPr>
          <a:xfrm>
            <a:off x="500550" y="202708"/>
            <a:ext cx="8520600" cy="541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212730"/>
              </p:ext>
            </p:extLst>
          </p:nvPr>
        </p:nvGraphicFramePr>
        <p:xfrm>
          <a:off x="599871" y="1054608"/>
          <a:ext cx="7946721" cy="380990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15569">
                  <a:extLst>
                    <a:ext uri="{9D8B030D-6E8A-4147-A177-3AD203B41FA5}">
                      <a16:colId xmlns:a16="http://schemas.microsoft.com/office/drawing/2014/main" val="3145404047"/>
                    </a:ext>
                  </a:extLst>
                </a:gridCol>
                <a:gridCol w="920496">
                  <a:extLst>
                    <a:ext uri="{9D8B030D-6E8A-4147-A177-3AD203B41FA5}">
                      <a16:colId xmlns:a16="http://schemas.microsoft.com/office/drawing/2014/main" val="3390519601"/>
                    </a:ext>
                  </a:extLst>
                </a:gridCol>
                <a:gridCol w="859536">
                  <a:extLst>
                    <a:ext uri="{9D8B030D-6E8A-4147-A177-3AD203B41FA5}">
                      <a16:colId xmlns:a16="http://schemas.microsoft.com/office/drawing/2014/main" val="171026875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669210430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14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65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14528"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Инструмент\Характер-</a:t>
                      </a:r>
                      <a:r>
                        <a:rPr lang="ru-RU" sz="1000" dirty="0" err="1" smtClean="0"/>
                        <a:t>ки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Доходность %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По индексу %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Сделки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Просадка %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err="1" smtClean="0"/>
                        <a:t>Коэф</a:t>
                      </a:r>
                      <a:r>
                        <a:rPr lang="ru-RU" sz="1000" dirty="0" smtClean="0"/>
                        <a:t>-т Шарпа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err="1" smtClean="0"/>
                        <a:t>Коэф</a:t>
                      </a:r>
                      <a:r>
                        <a:rPr lang="ru-RU" sz="1000" dirty="0" smtClean="0"/>
                        <a:t>-т </a:t>
                      </a:r>
                      <a:r>
                        <a:rPr lang="ru-RU" sz="1000" dirty="0" err="1" smtClean="0"/>
                        <a:t>Сортино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err="1" smtClean="0"/>
                        <a:t>Коэф</a:t>
                      </a:r>
                      <a:r>
                        <a:rPr lang="ru-RU" sz="1000" dirty="0" smtClean="0"/>
                        <a:t>-т прибыли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Годовая </a:t>
                      </a:r>
                      <a:r>
                        <a:rPr lang="ru-RU" sz="1000" dirty="0" err="1" smtClean="0"/>
                        <a:t>волат-ть</a:t>
                      </a:r>
                      <a:r>
                        <a:rPr lang="ru-RU" sz="1000" dirty="0" smtClean="0"/>
                        <a:t> %</a:t>
                      </a:r>
                      <a:endParaRPr lang="ru-RU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153494"/>
                  </a:ext>
                </a:extLst>
              </a:tr>
              <a:tr h="3289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smtClean="0">
                          <a:solidFill>
                            <a:srgbClr val="FF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ru-RU" b="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-4.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126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12.2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0.24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0.3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1.0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21.9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198278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r>
                        <a:rPr lang="en-US" sz="1400" b="1" u="none" strike="noStrike" cap="none" dirty="0" smtClean="0">
                          <a:solidFill>
                            <a:srgbClr val="FF0000"/>
                          </a:solidFill>
                          <a:effectLst/>
                          <a:sym typeface="Arial"/>
                        </a:rPr>
                        <a:t>GAZP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15.6</a:t>
                      </a:r>
                      <a:endParaRPr lang="ru-RU" b="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-14.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106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16.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0.73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0.92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1.2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23.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938015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NVTK</a:t>
                      </a:r>
                      <a:endParaRPr lang="ru-RU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28.8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-3.8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96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1.03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28.5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AFLT</a:t>
                      </a:r>
                      <a:endParaRPr lang="ru-RU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04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34.5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142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17.7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0.25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0.37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1.06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30.2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r>
                        <a:rPr lang="en-US" sz="1400" b="1" u="none" strike="noStrike" cap="none" dirty="0" smtClean="0">
                          <a:solidFill>
                            <a:srgbClr val="FF0000"/>
                          </a:solidFill>
                          <a:effectLst/>
                          <a:sym typeface="Arial"/>
                        </a:rPr>
                        <a:t>SPBE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32.2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124.6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36.7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1.27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36.6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r>
                        <a:rPr lang="en-US" sz="1400" b="1" u="none" strike="noStrike" cap="none" dirty="0" smtClean="0">
                          <a:solidFill>
                            <a:srgbClr val="FF0000"/>
                          </a:solidFill>
                          <a:effectLst/>
                          <a:sym typeface="Arial"/>
                        </a:rPr>
                        <a:t>MOEX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-17.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14.9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0.2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0.28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1.0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21.1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r>
                        <a:rPr lang="en-US" sz="1400" b="1" u="none" strike="noStrike" cap="none" dirty="0" smtClean="0">
                          <a:solidFill>
                            <a:srgbClr val="FF0000"/>
                          </a:solidFill>
                          <a:effectLst/>
                          <a:sym typeface="Arial"/>
                        </a:rPr>
                        <a:t>PIKK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25.4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-48.1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26.3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0.78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1.1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1.2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93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RTKM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-8.0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-41.0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118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22.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-0.1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-0.2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0.96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27.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03504"/>
                  </a:ext>
                </a:extLst>
              </a:tr>
              <a:tr h="32893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TATN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-9.0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-5.0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120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17.8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-0.35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-0.39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0.91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20.8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893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LKOH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-8.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-13.8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114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16.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-0.44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-0.57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0.89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16.3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Google Shape;242;p54"/>
          <p:cNvSpPr txBox="1">
            <a:spLocks/>
          </p:cNvSpPr>
          <p:nvPr/>
        </p:nvSpPr>
        <p:spPr>
          <a:xfrm>
            <a:off x="574632" y="719328"/>
            <a:ext cx="8160936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1000" i="1" dirty="0" smtClean="0"/>
              <a:t>Для дневного </a:t>
            </a:r>
            <a:r>
              <a:rPr lang="ru-RU" sz="1000" i="1" dirty="0" err="1" smtClean="0"/>
              <a:t>таймфрейма</a:t>
            </a:r>
            <a:r>
              <a:rPr lang="ru-RU" sz="1000" i="1" dirty="0" smtClean="0"/>
              <a:t> за 250 торговых дней на 18.04.2025 при комиссии брокера 0.</a:t>
            </a:r>
            <a:r>
              <a:rPr lang="en-US" sz="1000" i="1" dirty="0" smtClean="0"/>
              <a:t>05</a:t>
            </a:r>
            <a:r>
              <a:rPr lang="ru-RU" sz="1000" i="1" dirty="0" smtClean="0"/>
              <a:t>%</a:t>
            </a:r>
            <a:endParaRPr lang="ru-RU" sz="10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7606" y="3482356"/>
            <a:ext cx="8520600" cy="272780"/>
          </a:xfrm>
        </p:spPr>
        <p:txBody>
          <a:bodyPr/>
          <a:lstStyle/>
          <a:p>
            <a:r>
              <a:rPr lang="ru-RU" sz="1000" i="1" dirty="0"/>
              <a:t>Для </a:t>
            </a:r>
            <a:r>
              <a:rPr lang="ru-RU" sz="1000" i="1" dirty="0" smtClean="0"/>
              <a:t>часового </a:t>
            </a:r>
            <a:r>
              <a:rPr lang="ru-RU" sz="1000" i="1" dirty="0" err="1"/>
              <a:t>таймфрейма</a:t>
            </a:r>
            <a:r>
              <a:rPr lang="ru-RU" sz="1000" i="1" dirty="0"/>
              <a:t> за 250 торговых дней на 18.04.2025 при комиссии брокера 0.</a:t>
            </a:r>
            <a:r>
              <a:rPr lang="en-US" sz="1000" i="1" dirty="0"/>
              <a:t>05</a:t>
            </a:r>
            <a:r>
              <a:rPr lang="ru-RU" sz="1000" i="1" dirty="0"/>
              <a:t>%</a:t>
            </a:r>
            <a:br>
              <a:rPr lang="ru-RU" sz="1000" i="1" dirty="0"/>
            </a:br>
            <a:endParaRPr lang="ru-RU" sz="1000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237604"/>
              </p:ext>
            </p:extLst>
          </p:nvPr>
        </p:nvGraphicFramePr>
        <p:xfrm>
          <a:off x="581583" y="3755136"/>
          <a:ext cx="7946721" cy="10900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15569">
                  <a:extLst>
                    <a:ext uri="{9D8B030D-6E8A-4147-A177-3AD203B41FA5}">
                      <a16:colId xmlns:a16="http://schemas.microsoft.com/office/drawing/2014/main" val="3145404047"/>
                    </a:ext>
                  </a:extLst>
                </a:gridCol>
                <a:gridCol w="920496">
                  <a:extLst>
                    <a:ext uri="{9D8B030D-6E8A-4147-A177-3AD203B41FA5}">
                      <a16:colId xmlns:a16="http://schemas.microsoft.com/office/drawing/2014/main" val="3390519601"/>
                    </a:ext>
                  </a:extLst>
                </a:gridCol>
                <a:gridCol w="859536">
                  <a:extLst>
                    <a:ext uri="{9D8B030D-6E8A-4147-A177-3AD203B41FA5}">
                      <a16:colId xmlns:a16="http://schemas.microsoft.com/office/drawing/2014/main" val="171026875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669210430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14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65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14528"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Инструмент\Характер-</a:t>
                      </a:r>
                      <a:r>
                        <a:rPr lang="ru-RU" sz="1000" dirty="0" err="1" smtClean="0"/>
                        <a:t>ки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Доходность %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По индексу %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Сделки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Просадка %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err="1" smtClean="0"/>
                        <a:t>Коэф</a:t>
                      </a:r>
                      <a:r>
                        <a:rPr lang="ru-RU" sz="1000" dirty="0" smtClean="0"/>
                        <a:t>-т Шарпа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err="1" smtClean="0"/>
                        <a:t>Коэф</a:t>
                      </a:r>
                      <a:r>
                        <a:rPr lang="ru-RU" sz="1000" dirty="0" smtClean="0"/>
                        <a:t>-т </a:t>
                      </a:r>
                      <a:r>
                        <a:rPr lang="ru-RU" sz="1000" dirty="0" err="1" smtClean="0"/>
                        <a:t>Сортино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Фактор прибыли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Годовая </a:t>
                      </a:r>
                      <a:r>
                        <a:rPr lang="ru-RU" sz="1000" dirty="0" err="1" smtClean="0"/>
                        <a:t>волат-ть</a:t>
                      </a:r>
                      <a:r>
                        <a:rPr lang="ru-RU" sz="1000" dirty="0" smtClean="0"/>
                        <a:t> %</a:t>
                      </a:r>
                      <a:endParaRPr lang="ru-RU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153494"/>
                  </a:ext>
                </a:extLst>
              </a:tr>
              <a:tr h="3289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-48.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-4.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1370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50.6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-0.7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-0.86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5.8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198278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r>
                        <a:rPr lang="en-US" sz="1400" b="1" u="none" strike="noStrike" cap="none" dirty="0" smtClean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GAZP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-59.9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-14.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1730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60.2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-0.86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-1.0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0.79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938015"/>
                  </a:ext>
                </a:extLst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256265"/>
              </p:ext>
            </p:extLst>
          </p:nvPr>
        </p:nvGraphicFramePr>
        <p:xfrm>
          <a:off x="587679" y="323088"/>
          <a:ext cx="7946721" cy="316969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15569">
                  <a:extLst>
                    <a:ext uri="{9D8B030D-6E8A-4147-A177-3AD203B41FA5}">
                      <a16:colId xmlns:a16="http://schemas.microsoft.com/office/drawing/2014/main" val="3145404047"/>
                    </a:ext>
                  </a:extLst>
                </a:gridCol>
                <a:gridCol w="920496">
                  <a:extLst>
                    <a:ext uri="{9D8B030D-6E8A-4147-A177-3AD203B41FA5}">
                      <a16:colId xmlns:a16="http://schemas.microsoft.com/office/drawing/2014/main" val="3390519601"/>
                    </a:ext>
                  </a:extLst>
                </a:gridCol>
                <a:gridCol w="859536">
                  <a:extLst>
                    <a:ext uri="{9D8B030D-6E8A-4147-A177-3AD203B41FA5}">
                      <a16:colId xmlns:a16="http://schemas.microsoft.com/office/drawing/2014/main" val="171026875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669210430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14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65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14528"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Инструмент\Характер-</a:t>
                      </a:r>
                      <a:r>
                        <a:rPr lang="ru-RU" sz="1000" dirty="0" err="1" smtClean="0"/>
                        <a:t>ки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Доходность %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По индексу %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Сделки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Просадка %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err="1" smtClean="0"/>
                        <a:t>Коэф</a:t>
                      </a:r>
                      <a:r>
                        <a:rPr lang="ru-RU" sz="1000" dirty="0" smtClean="0"/>
                        <a:t>-т Шарпа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err="1" smtClean="0"/>
                        <a:t>Коэф</a:t>
                      </a:r>
                      <a:r>
                        <a:rPr lang="ru-RU" sz="1000" dirty="0" smtClean="0"/>
                        <a:t>-т </a:t>
                      </a:r>
                      <a:r>
                        <a:rPr lang="ru-RU" sz="1000" dirty="0" err="1" smtClean="0"/>
                        <a:t>Сортино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Фактор прибыли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Годовая </a:t>
                      </a:r>
                      <a:r>
                        <a:rPr lang="ru-RU" sz="1000" dirty="0" err="1" smtClean="0"/>
                        <a:t>волат-ть</a:t>
                      </a:r>
                      <a:r>
                        <a:rPr lang="ru-RU" sz="1000" dirty="0" smtClean="0"/>
                        <a:t> %</a:t>
                      </a:r>
                      <a:endParaRPr lang="ru-RU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153494"/>
                  </a:ext>
                </a:extLst>
              </a:tr>
              <a:tr h="3289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SMLT</a:t>
                      </a:r>
                      <a:endParaRPr lang="en-US" sz="1400" b="1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-20.6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-67.7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26.7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-0.71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-0.69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0.76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27.5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198278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r>
                        <a:rPr lang="en-US" sz="1400" b="1" u="none" strike="noStrike" cap="none" dirty="0" smtClean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CHMF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-3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-48.2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39.1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-1.64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-1.94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0.63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27.1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938015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r>
                        <a:rPr lang="en-US" sz="1400" b="1" u="none" strike="noStrike" cap="none" dirty="0" smtClean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ROSN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-19.4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-19.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132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23.8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-0.82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-1.1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23.1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r>
                        <a:rPr lang="en-US" sz="1400" b="1" u="none" strike="noStrike" cap="none" dirty="0" smtClean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AFKS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-29.1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-44.1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33.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-1.3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-1.41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0.68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23.3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r>
                        <a:rPr lang="en-US" sz="1400" b="1" u="none" strike="noStrike" cap="none" dirty="0" smtClean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NLMK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-12.6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-48.2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20.3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-0.38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26.4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HYDR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-28.4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-38.7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124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32.2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-1.3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-1.77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0.74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23.8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MAGN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-15.1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-43.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120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26.7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-0.58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0.84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23.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r>
                        <a:rPr lang="en-US" b="1" dirty="0" smtClean="0"/>
                        <a:t>GMKN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-18.1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-26.6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122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25.3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-0.76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-0.99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0.83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23.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869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2610</TotalTime>
  <Words>889</Words>
  <Application>Microsoft Office PowerPoint</Application>
  <PresentationFormat>Экран (16:9)</PresentationFormat>
  <Paragraphs>275</Paragraphs>
  <Slides>13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Courier New</vt:lpstr>
      <vt:lpstr>Roboto Medium</vt:lpstr>
      <vt:lpstr>Roboto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Разработка торгового робота для фондового рынка на основе использования технического анализа и машинного обучения   </vt:lpstr>
      <vt:lpstr>План защиты</vt:lpstr>
      <vt:lpstr>Презентация PowerPoint</vt:lpstr>
      <vt:lpstr>Какие технологии использовались </vt:lpstr>
      <vt:lpstr>Схема вероятностной стратегии</vt:lpstr>
      <vt:lpstr>Что получилось</vt:lpstr>
      <vt:lpstr>Для часового таймфрейма за 250 торговых дней на 18.04.2025 при комиссии брокера 0.05% </vt:lpstr>
      <vt:lpstr>Подходы к улучшению алгоритма стратегии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Sergey Lobanov</cp:lastModifiedBy>
  <cp:revision>99</cp:revision>
  <dcterms:modified xsi:type="dcterms:W3CDTF">2025-04-24T16:56:54Z</dcterms:modified>
</cp:coreProperties>
</file>